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EF7C3-2347-4D6A-8BB8-28BDAA744DB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E58C8-5AC1-4C73-8AF3-0271F5EC2C6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795BB-24A6-43C7-97A8-7087015DE03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46CBD-0A03-4FFE-BC3E-BCF531387A9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28B3C-A680-48DE-85CE-332814C30AE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E77D1-C03A-49CE-B7C6-A857F20EAB2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F4CA1-88C7-4C1B-96E6-67CF065464C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18BE0-9B80-4E46-80FD-3C5F670F70F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006B0-61DD-4C50-A964-86711DAAF7C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95250-FA3F-45B2-8C86-72CC09CD72B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E0FB8-54B3-4111-8716-8E857E69DD0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C0A0D7-AB63-48C9-9DD2-522C0370C157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2" name="Group 74"/>
          <p:cNvGrpSpPr>
            <a:grpSpLocks/>
          </p:cNvGrpSpPr>
          <p:nvPr/>
        </p:nvGrpSpPr>
        <p:grpSpPr bwMode="auto">
          <a:xfrm>
            <a:off x="179388" y="2705100"/>
            <a:ext cx="8610600" cy="2671763"/>
            <a:chOff x="113" y="1704"/>
            <a:chExt cx="5424" cy="1683"/>
          </a:xfrm>
        </p:grpSpPr>
        <p:sp>
          <p:nvSpPr>
            <p:cNvPr id="2075" name="Text Box 27"/>
            <p:cNvSpPr txBox="1">
              <a:spLocks noChangeArrowheads="1"/>
            </p:cNvSpPr>
            <p:nvPr/>
          </p:nvSpPr>
          <p:spPr bwMode="auto">
            <a:xfrm>
              <a:off x="113" y="2387"/>
              <a:ext cx="27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" dirty="0" smtClean="0"/>
                <a:t>R</a:t>
              </a:r>
              <a:r>
                <a:rPr lang="en-US" baseline="-25000" dirty="0" smtClean="0">
                  <a:latin typeface="cmmi10" pitchFamily="34" charset="0"/>
                </a:rPr>
                <a:t>k</a:t>
              </a:r>
              <a:endParaRPr lang="es-ES" dirty="0"/>
            </a:p>
          </p:txBody>
        </p:sp>
        <p:sp>
          <p:nvSpPr>
            <p:cNvPr id="2112" name="Text Box 64"/>
            <p:cNvSpPr txBox="1">
              <a:spLocks noChangeArrowheads="1"/>
            </p:cNvSpPr>
            <p:nvPr/>
          </p:nvSpPr>
          <p:spPr bwMode="auto">
            <a:xfrm>
              <a:off x="113" y="2953"/>
              <a:ext cx="68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" sz="1400"/>
                <a:t>Triángulo A</a:t>
              </a:r>
            </a:p>
          </p:txBody>
        </p:sp>
        <p:sp>
          <p:nvSpPr>
            <p:cNvPr id="2114" name="Text Box 66"/>
            <p:cNvSpPr txBox="1">
              <a:spLocks noChangeArrowheads="1"/>
            </p:cNvSpPr>
            <p:nvPr/>
          </p:nvSpPr>
          <p:spPr bwMode="auto">
            <a:xfrm>
              <a:off x="113" y="1911"/>
              <a:ext cx="68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" sz="1400"/>
                <a:t>Triángulo B</a:t>
              </a:r>
            </a:p>
          </p:txBody>
        </p:sp>
        <p:grpSp>
          <p:nvGrpSpPr>
            <p:cNvPr id="2121" name="Group 73"/>
            <p:cNvGrpSpPr>
              <a:grpSpLocks/>
            </p:cNvGrpSpPr>
            <p:nvPr/>
          </p:nvGrpSpPr>
          <p:grpSpPr bwMode="auto">
            <a:xfrm>
              <a:off x="340" y="1704"/>
              <a:ext cx="5197" cy="1683"/>
              <a:chOff x="340" y="1704"/>
              <a:chExt cx="5197" cy="1683"/>
            </a:xfrm>
          </p:grpSpPr>
          <p:sp>
            <p:nvSpPr>
              <p:cNvPr id="2052" name="Text Box 4"/>
              <p:cNvSpPr txBox="1">
                <a:spLocks noChangeArrowheads="1"/>
              </p:cNvSpPr>
              <p:nvPr/>
            </p:nvSpPr>
            <p:spPr bwMode="auto">
              <a:xfrm>
                <a:off x="1652" y="1706"/>
                <a:ext cx="22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s-ES" dirty="0" smtClean="0"/>
                  <a:t>R</a:t>
                </a:r>
                <a:endParaRPr lang="es-ES" dirty="0"/>
              </a:p>
            </p:txBody>
          </p:sp>
          <p:sp>
            <p:nvSpPr>
              <p:cNvPr id="2053" name="Text Box 5"/>
              <p:cNvSpPr txBox="1">
                <a:spLocks noChangeArrowheads="1"/>
              </p:cNvSpPr>
              <p:nvPr/>
            </p:nvSpPr>
            <p:spPr bwMode="auto">
              <a:xfrm>
                <a:off x="1654" y="3154"/>
                <a:ext cx="22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s-ES" dirty="0" smtClean="0"/>
                  <a:t>R</a:t>
                </a:r>
                <a:endParaRPr lang="es-ES" dirty="0"/>
              </a:p>
            </p:txBody>
          </p:sp>
          <p:sp>
            <p:nvSpPr>
              <p:cNvPr id="2074" name="Text Box 26"/>
              <p:cNvSpPr txBox="1">
                <a:spLocks noChangeArrowheads="1"/>
              </p:cNvSpPr>
              <p:nvPr/>
            </p:nvSpPr>
            <p:spPr bwMode="auto">
              <a:xfrm>
                <a:off x="1468" y="2384"/>
                <a:ext cx="52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modstmary10" pitchFamily="2" charset="0"/>
                    <a:sym typeface="Symbol" pitchFamily="18" charset="2"/>
                  </a:rPr>
                  <a:t>  </a:t>
                </a:r>
                <a:r>
                  <a:rPr lang="en-US" dirty="0" smtClean="0">
                    <a:latin typeface="modstmary10" pitchFamily="2" charset="0"/>
                  </a:rPr>
                  <a:t> </a:t>
                </a:r>
                <a:r>
                  <a:rPr lang="en-US" baseline="-25000" dirty="0" err="1" smtClean="0">
                    <a:latin typeface="cmmi10" pitchFamily="34" charset="0"/>
                  </a:rPr>
                  <a:t>i</a:t>
                </a:r>
                <a:r>
                  <a:rPr lang="es-ES" dirty="0" smtClean="0"/>
                  <a:t> R</a:t>
                </a:r>
                <a:r>
                  <a:rPr lang="en-US" baseline="-25000" dirty="0" err="1" smtClean="0">
                    <a:latin typeface="cmmi10" pitchFamily="34" charset="0"/>
                  </a:rPr>
                  <a:t>i</a:t>
                </a:r>
                <a:endParaRPr lang="es-ES" baseline="-25000" dirty="0">
                  <a:latin typeface="cmmi10" pitchFamily="34" charset="0"/>
                </a:endParaRPr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auto">
              <a:xfrm>
                <a:off x="340" y="2523"/>
                <a:ext cx="113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77" name="Text Box 29"/>
              <p:cNvSpPr txBox="1">
                <a:spLocks noChangeArrowheads="1"/>
              </p:cNvSpPr>
              <p:nvPr/>
            </p:nvSpPr>
            <p:spPr bwMode="auto">
              <a:xfrm>
                <a:off x="885" y="2284"/>
                <a:ext cx="28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sym typeface="Symbol" pitchFamily="18" charset="2"/>
                  </a:rPr>
                  <a:t></a:t>
                </a:r>
                <a:r>
                  <a:rPr lang="en-US"/>
                  <a:t> </a:t>
                </a:r>
                <a:r>
                  <a:rPr lang="en-US" baseline="-25000">
                    <a:latin typeface="cmmi10" pitchFamily="34" charset="0"/>
                  </a:rPr>
                  <a:t>k</a:t>
                </a:r>
                <a:endParaRPr lang="es-ES" baseline="-25000">
                  <a:latin typeface="cmmi10" pitchFamily="34" charset="0"/>
                </a:endParaRPr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auto">
              <a:xfrm flipV="1">
                <a:off x="340" y="1888"/>
                <a:ext cx="1270" cy="59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79" name="Line 31"/>
              <p:cNvSpPr>
                <a:spLocks noChangeShapeType="1"/>
              </p:cNvSpPr>
              <p:nvPr/>
            </p:nvSpPr>
            <p:spPr bwMode="auto">
              <a:xfrm>
                <a:off x="340" y="2614"/>
                <a:ext cx="1270" cy="58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80" name="Text Box 32"/>
              <p:cNvSpPr txBox="1">
                <a:spLocks noChangeArrowheads="1"/>
              </p:cNvSpPr>
              <p:nvPr/>
            </p:nvSpPr>
            <p:spPr bwMode="auto">
              <a:xfrm>
                <a:off x="839" y="1924"/>
                <a:ext cx="24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+mj-lt"/>
                    <a:sym typeface="Symbol" pitchFamily="18" charset="2"/>
                  </a:rPr>
                  <a:t>g</a:t>
                </a:r>
                <a:r>
                  <a:rPr lang="en-US" baseline="-25000" dirty="0" err="1" smtClean="0">
                    <a:latin typeface="cmmi10" pitchFamily="34" charset="0"/>
                  </a:rPr>
                  <a:t>k</a:t>
                </a:r>
                <a:endParaRPr lang="es-ES" baseline="-25000" dirty="0"/>
              </a:p>
            </p:txBody>
          </p:sp>
          <p:sp>
            <p:nvSpPr>
              <p:cNvPr id="2081" name="Text Box 33"/>
              <p:cNvSpPr txBox="1">
                <a:spLocks noChangeArrowheads="1"/>
              </p:cNvSpPr>
              <p:nvPr/>
            </p:nvSpPr>
            <p:spPr bwMode="auto">
              <a:xfrm>
                <a:off x="884" y="2695"/>
                <a:ext cx="24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sym typeface="Symbol" pitchFamily="18" charset="2"/>
                  </a:rPr>
                  <a:t>g</a:t>
                </a:r>
                <a:r>
                  <a:rPr lang="en-US" baseline="-25000" dirty="0" err="1" smtClean="0">
                    <a:latin typeface="cmmi10" pitchFamily="34" charset="0"/>
                  </a:rPr>
                  <a:t>k</a:t>
                </a:r>
                <a:endParaRPr lang="es-ES" baseline="-25000" dirty="0">
                  <a:latin typeface="cmmi10" pitchFamily="34" charset="0"/>
                </a:endParaRPr>
              </a:p>
            </p:txBody>
          </p:sp>
          <p:sp>
            <p:nvSpPr>
              <p:cNvPr id="2082" name="Line 34"/>
              <p:cNvSpPr>
                <a:spLocks noChangeShapeType="1"/>
              </p:cNvSpPr>
              <p:nvPr/>
            </p:nvSpPr>
            <p:spPr bwMode="auto">
              <a:xfrm flipV="1">
                <a:off x="1746" y="1933"/>
                <a:ext cx="0" cy="49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84" name="Line 36"/>
              <p:cNvSpPr>
                <a:spLocks noChangeShapeType="1"/>
              </p:cNvSpPr>
              <p:nvPr/>
            </p:nvSpPr>
            <p:spPr bwMode="auto">
              <a:xfrm flipV="1">
                <a:off x="1746" y="2659"/>
                <a:ext cx="0" cy="49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85" name="Line 37"/>
              <p:cNvSpPr>
                <a:spLocks noChangeShapeType="1"/>
              </p:cNvSpPr>
              <p:nvPr/>
            </p:nvSpPr>
            <p:spPr bwMode="auto">
              <a:xfrm>
                <a:off x="1882" y="3249"/>
                <a:ext cx="18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86" name="Line 38"/>
              <p:cNvSpPr>
                <a:spLocks noChangeShapeType="1"/>
              </p:cNvSpPr>
              <p:nvPr/>
            </p:nvSpPr>
            <p:spPr bwMode="auto">
              <a:xfrm>
                <a:off x="1882" y="1842"/>
                <a:ext cx="18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87" name="Line 39"/>
              <p:cNvSpPr>
                <a:spLocks noChangeShapeType="1"/>
              </p:cNvSpPr>
              <p:nvPr/>
            </p:nvSpPr>
            <p:spPr bwMode="auto">
              <a:xfrm flipV="1">
                <a:off x="2064" y="1842"/>
                <a:ext cx="0" cy="140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88" name="Text Box 40"/>
              <p:cNvSpPr txBox="1">
                <a:spLocks noChangeArrowheads="1"/>
              </p:cNvSpPr>
              <p:nvPr/>
            </p:nvSpPr>
            <p:spPr bwMode="auto">
              <a:xfrm>
                <a:off x="1610" y="2110"/>
                <a:ext cx="1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s-ES"/>
                  <a:t>f</a:t>
                </a:r>
              </a:p>
            </p:txBody>
          </p:sp>
          <p:sp>
            <p:nvSpPr>
              <p:cNvPr id="2089" name="Text Box 41"/>
              <p:cNvSpPr txBox="1">
                <a:spLocks noChangeArrowheads="1"/>
              </p:cNvSpPr>
              <p:nvPr/>
            </p:nvSpPr>
            <p:spPr bwMode="auto">
              <a:xfrm>
                <a:off x="1565" y="2795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s-ES"/>
                  <a:t>g</a:t>
                </a:r>
              </a:p>
            </p:txBody>
          </p:sp>
          <p:sp>
            <p:nvSpPr>
              <p:cNvPr id="2090" name="Text Box 42"/>
              <p:cNvSpPr txBox="1">
                <a:spLocks noChangeArrowheads="1"/>
              </p:cNvSpPr>
              <p:nvPr/>
            </p:nvSpPr>
            <p:spPr bwMode="auto">
              <a:xfrm>
                <a:off x="2096" y="2354"/>
                <a:ext cx="49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s-ES"/>
                  <a:t>Id=g</a:t>
                </a:r>
                <a:r>
                  <a:rPr lang="es-ES" sz="1200"/>
                  <a:t>o</a:t>
                </a:r>
                <a:r>
                  <a:rPr lang="es-ES"/>
                  <a:t>f</a:t>
                </a:r>
              </a:p>
            </p:txBody>
          </p:sp>
          <p:sp>
            <p:nvSpPr>
              <p:cNvPr id="2092" name="Text Box 44"/>
              <p:cNvSpPr txBox="1">
                <a:spLocks noChangeArrowheads="1"/>
              </p:cNvSpPr>
              <p:nvPr/>
            </p:nvSpPr>
            <p:spPr bwMode="auto">
              <a:xfrm>
                <a:off x="4425" y="2387"/>
                <a:ext cx="22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s-ES" dirty="0" smtClean="0"/>
                  <a:t>R</a:t>
                </a:r>
                <a:endParaRPr lang="es-ES" dirty="0"/>
              </a:p>
            </p:txBody>
          </p:sp>
          <p:sp>
            <p:nvSpPr>
              <p:cNvPr id="2094" name="Text Box 46"/>
              <p:cNvSpPr txBox="1">
                <a:spLocks noChangeArrowheads="1"/>
              </p:cNvSpPr>
              <p:nvPr/>
            </p:nvSpPr>
            <p:spPr bwMode="auto">
              <a:xfrm>
                <a:off x="2763" y="2387"/>
                <a:ext cx="27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s-ES" dirty="0" smtClean="0"/>
                  <a:t>R</a:t>
                </a:r>
                <a:r>
                  <a:rPr lang="en-US" baseline="-25000" dirty="0" smtClean="0">
                    <a:latin typeface="cmmi10" pitchFamily="34" charset="0"/>
                  </a:rPr>
                  <a:t>k</a:t>
                </a:r>
                <a:endParaRPr lang="es-ES" dirty="0"/>
              </a:p>
            </p:txBody>
          </p:sp>
          <p:sp>
            <p:nvSpPr>
              <p:cNvPr id="2095" name="Line 47"/>
              <p:cNvSpPr>
                <a:spLocks noChangeShapeType="1"/>
              </p:cNvSpPr>
              <p:nvPr/>
            </p:nvSpPr>
            <p:spPr bwMode="auto">
              <a:xfrm>
                <a:off x="2990" y="2523"/>
                <a:ext cx="1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96" name="Text Box 48"/>
              <p:cNvSpPr txBox="1">
                <a:spLocks noChangeArrowheads="1"/>
              </p:cNvSpPr>
              <p:nvPr/>
            </p:nvSpPr>
            <p:spPr bwMode="auto">
              <a:xfrm>
                <a:off x="3535" y="2287"/>
                <a:ext cx="24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sym typeface="Symbol" pitchFamily="18" charset="2"/>
                  </a:rPr>
                  <a:t>g</a:t>
                </a:r>
                <a:r>
                  <a:rPr lang="en-US" baseline="-25000" dirty="0" err="1" smtClean="0">
                    <a:latin typeface="cmmi10" pitchFamily="34" charset="0"/>
                  </a:rPr>
                  <a:t>k</a:t>
                </a:r>
                <a:endParaRPr lang="es-ES" baseline="-25000" dirty="0">
                  <a:latin typeface="cmmi10" pitchFamily="34" charset="0"/>
                </a:endParaRPr>
              </a:p>
            </p:txBody>
          </p:sp>
          <p:sp>
            <p:nvSpPr>
              <p:cNvPr id="2097" name="Line 49"/>
              <p:cNvSpPr>
                <a:spLocks noChangeShapeType="1"/>
              </p:cNvSpPr>
              <p:nvPr/>
            </p:nvSpPr>
            <p:spPr bwMode="auto">
              <a:xfrm flipV="1">
                <a:off x="2990" y="1888"/>
                <a:ext cx="1270" cy="59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98" name="Line 50"/>
              <p:cNvSpPr>
                <a:spLocks noChangeShapeType="1"/>
              </p:cNvSpPr>
              <p:nvPr/>
            </p:nvSpPr>
            <p:spPr bwMode="auto">
              <a:xfrm>
                <a:off x="2990" y="2614"/>
                <a:ext cx="1270" cy="58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99" name="Text Box 51"/>
              <p:cNvSpPr txBox="1">
                <a:spLocks noChangeArrowheads="1"/>
              </p:cNvSpPr>
              <p:nvPr/>
            </p:nvSpPr>
            <p:spPr bwMode="auto">
              <a:xfrm>
                <a:off x="3489" y="1921"/>
                <a:ext cx="28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sym typeface="Symbol" pitchFamily="18" charset="2"/>
                  </a:rPr>
                  <a:t></a:t>
                </a:r>
                <a:r>
                  <a:rPr lang="en-US"/>
                  <a:t> </a:t>
                </a:r>
                <a:r>
                  <a:rPr lang="en-US" baseline="-25000">
                    <a:latin typeface="cmmi10" pitchFamily="34" charset="0"/>
                  </a:rPr>
                  <a:t>k</a:t>
                </a:r>
                <a:endParaRPr lang="es-ES" baseline="-25000">
                  <a:latin typeface="cmmi10" pitchFamily="34" charset="0"/>
                </a:endParaRPr>
              </a:p>
            </p:txBody>
          </p:sp>
          <p:sp>
            <p:nvSpPr>
              <p:cNvPr id="2100" name="Text Box 52"/>
              <p:cNvSpPr txBox="1">
                <a:spLocks noChangeArrowheads="1"/>
              </p:cNvSpPr>
              <p:nvPr/>
            </p:nvSpPr>
            <p:spPr bwMode="auto">
              <a:xfrm>
                <a:off x="3534" y="2692"/>
                <a:ext cx="28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ym typeface="Symbol" pitchFamily="18" charset="2"/>
                  </a:rPr>
                  <a:t></a:t>
                </a:r>
                <a:r>
                  <a:rPr lang="en-US" dirty="0" smtClean="0"/>
                  <a:t> </a:t>
                </a:r>
                <a:r>
                  <a:rPr lang="en-US" baseline="-25000" dirty="0">
                    <a:latin typeface="cmmi10" pitchFamily="34" charset="0"/>
                  </a:rPr>
                  <a:t>k</a:t>
                </a:r>
                <a:endParaRPr lang="es-ES" baseline="-25000" dirty="0">
                  <a:latin typeface="cmmi10" pitchFamily="34" charset="0"/>
                </a:endParaRPr>
              </a:p>
            </p:txBody>
          </p:sp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 flipV="1">
                <a:off x="4539" y="1933"/>
                <a:ext cx="0" cy="45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 flipV="1">
                <a:off x="4539" y="2614"/>
                <a:ext cx="0" cy="49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03" name="Line 55"/>
              <p:cNvSpPr>
                <a:spLocks noChangeShapeType="1"/>
              </p:cNvSpPr>
              <p:nvPr/>
            </p:nvSpPr>
            <p:spPr bwMode="auto">
              <a:xfrm>
                <a:off x="4830" y="3249"/>
                <a:ext cx="18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04" name="Line 56"/>
              <p:cNvSpPr>
                <a:spLocks noChangeShapeType="1"/>
              </p:cNvSpPr>
              <p:nvPr/>
            </p:nvSpPr>
            <p:spPr bwMode="auto">
              <a:xfrm>
                <a:off x="4830" y="1842"/>
                <a:ext cx="18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05" name="Line 57"/>
              <p:cNvSpPr>
                <a:spLocks noChangeShapeType="1"/>
              </p:cNvSpPr>
              <p:nvPr/>
            </p:nvSpPr>
            <p:spPr bwMode="auto">
              <a:xfrm flipV="1">
                <a:off x="5012" y="1842"/>
                <a:ext cx="0" cy="140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06" name="Text Box 58"/>
              <p:cNvSpPr txBox="1">
                <a:spLocks noChangeArrowheads="1"/>
              </p:cNvSpPr>
              <p:nvPr/>
            </p:nvSpPr>
            <p:spPr bwMode="auto">
              <a:xfrm>
                <a:off x="4332" y="2750"/>
                <a:ext cx="1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s-ES"/>
                  <a:t>f</a:t>
                </a:r>
              </a:p>
            </p:txBody>
          </p:sp>
          <p:sp>
            <p:nvSpPr>
              <p:cNvPr id="2107" name="Text Box 59"/>
              <p:cNvSpPr txBox="1">
                <a:spLocks noChangeArrowheads="1"/>
              </p:cNvSpPr>
              <p:nvPr/>
            </p:nvSpPr>
            <p:spPr bwMode="auto">
              <a:xfrm>
                <a:off x="4286" y="2069"/>
                <a:ext cx="1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s-ES"/>
                  <a:t>g</a:t>
                </a:r>
              </a:p>
            </p:txBody>
          </p:sp>
          <p:sp>
            <p:nvSpPr>
              <p:cNvPr id="2108" name="Text Box 60"/>
              <p:cNvSpPr txBox="1">
                <a:spLocks noChangeArrowheads="1"/>
              </p:cNvSpPr>
              <p:nvPr/>
            </p:nvSpPr>
            <p:spPr bwMode="auto">
              <a:xfrm>
                <a:off x="5044" y="2354"/>
                <a:ext cx="49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s-ES"/>
                  <a:t>Id=f</a:t>
                </a:r>
                <a:r>
                  <a:rPr lang="es-ES" sz="1200"/>
                  <a:t>o</a:t>
                </a:r>
                <a:r>
                  <a:rPr lang="es-ES"/>
                  <a:t>g</a:t>
                </a:r>
              </a:p>
            </p:txBody>
          </p:sp>
          <p:sp>
            <p:nvSpPr>
              <p:cNvPr id="2109" name="Text Box 61"/>
              <p:cNvSpPr txBox="1">
                <a:spLocks noChangeArrowheads="1"/>
              </p:cNvSpPr>
              <p:nvPr/>
            </p:nvSpPr>
            <p:spPr bwMode="auto">
              <a:xfrm>
                <a:off x="4241" y="1704"/>
                <a:ext cx="5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ym typeface="Symbol" pitchFamily="18" charset="2"/>
                  </a:rPr>
                  <a:t>  </a:t>
                </a:r>
                <a:r>
                  <a:rPr lang="en-US" dirty="0" smtClean="0"/>
                  <a:t> </a:t>
                </a:r>
                <a:r>
                  <a:rPr lang="en-US" baseline="-25000" dirty="0" err="1" smtClean="0">
                    <a:latin typeface="cmmi10" pitchFamily="34" charset="0"/>
                  </a:rPr>
                  <a:t>i</a:t>
                </a:r>
                <a:r>
                  <a:rPr lang="es-ES" dirty="0" smtClean="0"/>
                  <a:t> R</a:t>
                </a:r>
                <a:r>
                  <a:rPr lang="en-US" baseline="-25000" dirty="0" err="1" smtClean="0">
                    <a:latin typeface="cmmi10" pitchFamily="34" charset="0"/>
                  </a:rPr>
                  <a:t>i</a:t>
                </a:r>
                <a:endParaRPr lang="es-ES" baseline="-25000" dirty="0">
                  <a:latin typeface="cmmi10" pitchFamily="34" charset="0"/>
                </a:endParaRPr>
              </a:p>
            </p:txBody>
          </p:sp>
          <p:sp>
            <p:nvSpPr>
              <p:cNvPr id="2110" name="Text Box 62"/>
              <p:cNvSpPr txBox="1">
                <a:spLocks noChangeArrowheads="1"/>
              </p:cNvSpPr>
              <p:nvPr/>
            </p:nvSpPr>
            <p:spPr bwMode="auto">
              <a:xfrm>
                <a:off x="4241" y="3111"/>
                <a:ext cx="537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sym typeface="Symbol" pitchFamily="18" charset="2"/>
                  </a:rPr>
                  <a:t>  </a:t>
                </a:r>
                <a:r>
                  <a:rPr lang="en-US" dirty="0" smtClean="0"/>
                  <a:t> </a:t>
                </a:r>
                <a:r>
                  <a:rPr lang="en-US" baseline="-25000" dirty="0" err="1" smtClean="0">
                    <a:latin typeface="cmmi10" pitchFamily="34" charset="0"/>
                  </a:rPr>
                  <a:t>i</a:t>
                </a:r>
                <a:r>
                  <a:rPr lang="es-ES" dirty="0" smtClean="0"/>
                  <a:t> R</a:t>
                </a:r>
                <a:r>
                  <a:rPr lang="en-US" baseline="-25000" dirty="0" err="1" smtClean="0">
                    <a:latin typeface="cmmi10" pitchFamily="34" charset="0"/>
                  </a:rPr>
                  <a:t>i</a:t>
                </a:r>
                <a:endParaRPr lang="es-ES" baseline="-25000" dirty="0">
                  <a:latin typeface="cmmi10" pitchFamily="34" charset="0"/>
                </a:endParaRPr>
              </a:p>
            </p:txBody>
          </p:sp>
          <p:sp>
            <p:nvSpPr>
              <p:cNvPr id="2113" name="Text Box 65"/>
              <p:cNvSpPr txBox="1">
                <a:spLocks noChangeArrowheads="1"/>
              </p:cNvSpPr>
              <p:nvPr/>
            </p:nvSpPr>
            <p:spPr bwMode="auto">
              <a:xfrm>
                <a:off x="2789" y="1910"/>
                <a:ext cx="68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s-ES" sz="1400"/>
                  <a:t>Triángulo A</a:t>
                </a:r>
              </a:p>
            </p:txBody>
          </p:sp>
          <p:sp>
            <p:nvSpPr>
              <p:cNvPr id="2115" name="Text Box 67"/>
              <p:cNvSpPr txBox="1">
                <a:spLocks noChangeArrowheads="1"/>
              </p:cNvSpPr>
              <p:nvPr/>
            </p:nvSpPr>
            <p:spPr bwMode="auto">
              <a:xfrm>
                <a:off x="2789" y="2954"/>
                <a:ext cx="68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s-ES" sz="1400"/>
                  <a:t>Triángulo B</a:t>
                </a:r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 flipV="1">
                <a:off x="476" y="2704"/>
                <a:ext cx="363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17" name="Line 69"/>
              <p:cNvSpPr>
                <a:spLocks noChangeShapeType="1"/>
              </p:cNvSpPr>
              <p:nvPr/>
            </p:nvSpPr>
            <p:spPr bwMode="auto">
              <a:xfrm>
                <a:off x="476" y="2115"/>
                <a:ext cx="363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18" name="Line 70"/>
              <p:cNvSpPr>
                <a:spLocks noChangeShapeType="1"/>
              </p:cNvSpPr>
              <p:nvPr/>
            </p:nvSpPr>
            <p:spPr bwMode="auto">
              <a:xfrm>
                <a:off x="3152" y="2069"/>
                <a:ext cx="318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19" name="Line 71"/>
              <p:cNvSpPr>
                <a:spLocks noChangeShapeType="1"/>
              </p:cNvSpPr>
              <p:nvPr/>
            </p:nvSpPr>
            <p:spPr bwMode="auto">
              <a:xfrm flipV="1">
                <a:off x="3198" y="2659"/>
                <a:ext cx="272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50" name="49 CuadroTexto"/>
          <p:cNvSpPr txBox="1"/>
          <p:nvPr/>
        </p:nvSpPr>
        <p:spPr>
          <a:xfrm>
            <a:off x="2627784" y="256490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~</a:t>
            </a:r>
            <a:endParaRPr lang="es-ES" dirty="0"/>
          </a:p>
        </p:txBody>
      </p:sp>
      <p:sp>
        <p:nvSpPr>
          <p:cNvPr id="51" name="50 CuadroTexto"/>
          <p:cNvSpPr txBox="1"/>
          <p:nvPr/>
        </p:nvSpPr>
        <p:spPr>
          <a:xfrm>
            <a:off x="2627784" y="486916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~</a:t>
            </a:r>
            <a:endParaRPr lang="es-ES" dirty="0"/>
          </a:p>
        </p:txBody>
      </p:sp>
      <p:sp>
        <p:nvSpPr>
          <p:cNvPr id="52" name="51 CuadroTexto"/>
          <p:cNvSpPr txBox="1"/>
          <p:nvPr/>
        </p:nvSpPr>
        <p:spPr>
          <a:xfrm>
            <a:off x="7020272" y="364502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~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48</Words>
  <Application>Microsoft Office PowerPoint</Application>
  <PresentationFormat>Presentación en pantalla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cmmi10</vt:lpstr>
      <vt:lpstr>modstmary10</vt:lpstr>
      <vt:lpstr>Symbol</vt:lpstr>
      <vt:lpstr>cmsy10</vt:lpstr>
      <vt:lpstr>Diseño predeterminado</vt:lpstr>
      <vt:lpstr>Diapositiva 1</vt:lpstr>
    </vt:vector>
  </TitlesOfParts>
  <Company>UMA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Gomez</dc:creator>
  <cp:lastModifiedBy>miguel</cp:lastModifiedBy>
  <cp:revision>7</cp:revision>
  <dcterms:created xsi:type="dcterms:W3CDTF">2007-12-19T10:16:39Z</dcterms:created>
  <dcterms:modified xsi:type="dcterms:W3CDTF">2010-09-11T17:18:39Z</dcterms:modified>
</cp:coreProperties>
</file>